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309" r:id="rId6"/>
    <p:sldId id="307" r:id="rId7"/>
    <p:sldId id="308" r:id="rId8"/>
    <p:sldId id="260" r:id="rId9"/>
    <p:sldId id="261" r:id="rId10"/>
    <p:sldId id="267" r:id="rId11"/>
    <p:sldId id="268" r:id="rId12"/>
    <p:sldId id="270" r:id="rId13"/>
    <p:sldId id="274" r:id="rId14"/>
    <p:sldId id="271" r:id="rId15"/>
    <p:sldId id="276" r:id="rId16"/>
    <p:sldId id="293" r:id="rId17"/>
    <p:sldId id="277" r:id="rId18"/>
    <p:sldId id="291" r:id="rId19"/>
    <p:sldId id="292" r:id="rId20"/>
    <p:sldId id="294" r:id="rId21"/>
    <p:sldId id="287" r:id="rId22"/>
    <p:sldId id="295" r:id="rId23"/>
    <p:sldId id="278" r:id="rId24"/>
    <p:sldId id="296" r:id="rId25"/>
    <p:sldId id="298" r:id="rId26"/>
    <p:sldId id="302" r:id="rId27"/>
    <p:sldId id="299" r:id="rId28"/>
    <p:sldId id="300" r:id="rId29"/>
    <p:sldId id="290" r:id="rId30"/>
    <p:sldId id="297" r:id="rId31"/>
    <p:sldId id="288" r:id="rId32"/>
    <p:sldId id="289" r:id="rId33"/>
    <p:sldId id="303" r:id="rId34"/>
    <p:sldId id="304" r:id="rId35"/>
    <p:sldId id="305" r:id="rId36"/>
    <p:sldId id="280" r:id="rId37"/>
    <p:sldId id="306" r:id="rId38"/>
    <p:sldId id="279" r:id="rId39"/>
    <p:sldId id="284" r:id="rId40"/>
    <p:sldId id="286" r:id="rId41"/>
    <p:sldId id="310" r:id="rId42"/>
    <p:sldId id="311" r:id="rId43"/>
    <p:sldId id="312" r:id="rId44"/>
    <p:sldId id="262" r:id="rId45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60" d="100"/>
          <a:sy n="160" d="100"/>
        </p:scale>
        <p:origin x="200" y="2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6FECF-C9CA-4ABB-B3D7-7882E9C49612}" type="datetimeFigureOut">
              <a:rPr lang="ko-KR" altLang="en-US" smtClean="0"/>
              <a:t>2015-06-10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F58D21-528D-4458-BA30-8B7473D7F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88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1434545"/>
            <a:ext cx="5184576" cy="4770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spc="-150" dirty="0" smtClean="0">
                <a:solidFill>
                  <a:srgbClr val="FF0000"/>
                </a:solidFill>
                <a:latin typeface="THE정고딕140" pitchFamily="18" charset="-127"/>
                <a:ea typeface="THE정고딕140" pitchFamily="18" charset="-127"/>
              </a:rPr>
              <a:t>Apple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339752" y="2004397"/>
            <a:ext cx="4464496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1880" y="2078727"/>
            <a:ext cx="33123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Reservation Web &amp; </a:t>
            </a:r>
            <a:r>
              <a:rPr lang="en-US" altLang="ko-KR" sz="1500" spc="-150" dirty="0" smtClean="0">
                <a:latin typeface="THE정고딕110" pitchFamily="18" charset="-127"/>
                <a:ea typeface="THE정고딕110" pitchFamily="18" charset="-127"/>
              </a:rPr>
              <a:t>App</a:t>
            </a:r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 for Eating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0112" y="4542388"/>
            <a:ext cx="331236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서 </a:t>
            </a:r>
            <a:r>
              <a:rPr lang="ko-KR" altLang="en-US" sz="1400" spc="-150" dirty="0" err="1" smtClean="0">
                <a:latin typeface="THE정고딕110" pitchFamily="18" charset="-127"/>
                <a:ea typeface="THE정고딕110" pitchFamily="18" charset="-127"/>
              </a:rPr>
              <a:t>웅</a:t>
            </a:r>
            <a:endParaRPr lang="ko-KR" altLang="en-US" sz="1400" spc="-15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39752" y="1968393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88224" y="1968393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93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548" y="360964"/>
            <a:ext cx="1296144" cy="523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프로그램</a:t>
            </a:r>
            <a:endParaRPr lang="en-US" altLang="ko-KR" sz="1400" dirty="0" smtClean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구</a:t>
            </a:r>
            <a:r>
              <a:rPr lang="ko-KR" altLang="en-US" sz="14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21" y="633002"/>
            <a:ext cx="6912768" cy="400213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35496" y="-164554"/>
            <a:ext cx="1296576" cy="1053280"/>
            <a:chOff x="35496" y="-164554"/>
            <a:chExt cx="1296576" cy="1053280"/>
          </a:xfrm>
        </p:grpSpPr>
        <p:sp>
          <p:nvSpPr>
            <p:cNvPr id="14" name="직사각형 13"/>
            <p:cNvSpPr/>
            <p:nvPr/>
          </p:nvSpPr>
          <p:spPr>
            <a:xfrm>
              <a:off x="323528" y="-164554"/>
              <a:ext cx="720080" cy="100811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496" y="51470"/>
              <a:ext cx="129614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02</a:t>
              </a:r>
              <a:endParaRPr lang="ko-KR" altLang="en-US" sz="20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928" y="365506"/>
              <a:ext cx="1296144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프로그램</a:t>
              </a:r>
              <a:endParaRPr lang="en-US" altLang="ko-KR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구</a:t>
              </a:r>
              <a:r>
                <a:rPr lang="ko-KR" altLang="en-US" sz="1400" dirty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성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987824" y="1059582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Service : </a:t>
            </a:r>
            <a:r>
              <a:rPr lang="ko-KR" altLang="en-US" dirty="0"/>
              <a:t>컨트롤러부터 요청 받은 내용을 </a:t>
            </a:r>
            <a:r>
              <a:rPr lang="en-US" altLang="ko-KR" dirty="0"/>
              <a:t>Dao</a:t>
            </a:r>
            <a:r>
              <a:rPr lang="ko-KR" altLang="en-US" dirty="0"/>
              <a:t>로 </a:t>
            </a:r>
            <a:r>
              <a:rPr lang="ko-KR" altLang="en-US" dirty="0" smtClean="0"/>
              <a:t>전달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Test : DB</a:t>
            </a:r>
            <a:r>
              <a:rPr lang="ko-KR" altLang="en-US" dirty="0" smtClean="0"/>
              <a:t>에 연결이 되어있고 실행한 </a:t>
            </a:r>
            <a:r>
              <a:rPr lang="ko-KR" altLang="en-US" dirty="0" err="1" smtClean="0"/>
              <a:t>쿼리문이</a:t>
            </a:r>
            <a:r>
              <a:rPr lang="ko-KR" altLang="en-US" dirty="0" smtClean="0"/>
              <a:t> 작동하는지 검정</a:t>
            </a:r>
            <a:endParaRPr lang="en-US" altLang="ko-KR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28435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948264" y="43850"/>
            <a:ext cx="218319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Program Structure</a:t>
            </a:r>
          </a:p>
        </p:txBody>
      </p:sp>
    </p:spTree>
    <p:extLst>
      <p:ext uri="{BB962C8B-B14F-4D97-AF65-F5344CB8AC3E}">
        <p14:creationId xmlns:p14="http://schemas.microsoft.com/office/powerpoint/2010/main" val="198930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프로그램</a:t>
            </a:r>
            <a:endParaRPr lang="en-US" altLang="ko-KR" sz="1400" dirty="0" smtClean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구</a:t>
            </a:r>
            <a:r>
              <a:rPr lang="ko-KR" altLang="en-US" sz="14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67" y="653375"/>
            <a:ext cx="7056786" cy="408550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5496" y="-164554"/>
            <a:ext cx="1296576" cy="1053280"/>
            <a:chOff x="35496" y="-164554"/>
            <a:chExt cx="1296576" cy="1053280"/>
          </a:xfrm>
        </p:grpSpPr>
        <p:sp>
          <p:nvSpPr>
            <p:cNvPr id="11" name="직사각형 10"/>
            <p:cNvSpPr/>
            <p:nvPr/>
          </p:nvSpPr>
          <p:spPr>
            <a:xfrm>
              <a:off x="323528" y="-164554"/>
              <a:ext cx="720080" cy="100811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496" y="51470"/>
              <a:ext cx="129614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02</a:t>
              </a:r>
              <a:endParaRPr lang="ko-KR" altLang="en-US" sz="20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928" y="365506"/>
              <a:ext cx="1296144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프로그램</a:t>
              </a:r>
              <a:endParaRPr lang="en-US" altLang="ko-KR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구</a:t>
              </a:r>
              <a:r>
                <a:rPr lang="ko-KR" altLang="en-US" sz="1400" dirty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성</a:t>
              </a: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128435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948264" y="43850"/>
            <a:ext cx="218319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Program Structure</a:t>
            </a:r>
          </a:p>
        </p:txBody>
      </p:sp>
    </p:spTree>
    <p:extLst>
      <p:ext uri="{BB962C8B-B14F-4D97-AF65-F5344CB8AC3E}">
        <p14:creationId xmlns:p14="http://schemas.microsoft.com/office/powerpoint/2010/main" val="198930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1792436"/>
            <a:ext cx="2232248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THE정고딕110" pitchFamily="18" charset="-127"/>
                <a:ea typeface="THE정고딕110" pitchFamily="18" charset="-127"/>
              </a:rPr>
              <a:t>03</a:t>
            </a:r>
            <a:endParaRPr lang="ko-KR" altLang="en-US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DATABASE STRUCTURE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92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DB</a:t>
            </a: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구</a:t>
            </a:r>
            <a:r>
              <a:rPr lang="ko-KR" altLang="en-US" sz="14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675108"/>
            <a:ext cx="7272808" cy="421057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28435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72730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30684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DB</a:t>
            </a: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구</a:t>
            </a:r>
            <a:r>
              <a:rPr lang="ko-KR" altLang="en-US" sz="14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38" y="914984"/>
            <a:ext cx="7797826" cy="338495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8435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2730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Database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48086" y="1330190"/>
            <a:ext cx="32335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spc="100" dirty="0" smtClean="0"/>
              <a:t>Oracle</a:t>
            </a:r>
            <a:r>
              <a:rPr lang="ko-KR" altLang="en-US" sz="2000" spc="100" dirty="0" smtClean="0"/>
              <a:t>을 이용하여 </a:t>
            </a:r>
            <a:r>
              <a:rPr lang="en-US" altLang="ko-KR" sz="2000" spc="100" dirty="0" smtClean="0"/>
              <a:t/>
            </a:r>
            <a:br>
              <a:rPr lang="en-US" altLang="ko-KR" sz="2000" spc="100" dirty="0" smtClean="0"/>
            </a:br>
            <a:r>
              <a:rPr lang="ko-KR" altLang="en-US" sz="2000" spc="100" dirty="0" smtClean="0"/>
              <a:t>계정</a:t>
            </a:r>
            <a:r>
              <a:rPr lang="en-US" altLang="ko-KR" sz="2000" spc="100" dirty="0" smtClean="0"/>
              <a:t>, </a:t>
            </a:r>
            <a:r>
              <a:rPr lang="ko-KR" altLang="en-US" sz="2000" spc="100" dirty="0" smtClean="0"/>
              <a:t>관리자</a:t>
            </a:r>
            <a:r>
              <a:rPr lang="en-US" altLang="ko-KR" sz="2000" spc="100" dirty="0" smtClean="0"/>
              <a:t>, </a:t>
            </a:r>
            <a:r>
              <a:rPr lang="ko-KR" altLang="en-US" sz="2000" spc="100" dirty="0" smtClean="0"/>
              <a:t>체인점</a:t>
            </a:r>
            <a:r>
              <a:rPr lang="en-US" altLang="ko-KR" sz="2000" spc="100" dirty="0" smtClean="0"/>
              <a:t>,</a:t>
            </a:r>
            <a:br>
              <a:rPr lang="en-US" altLang="ko-KR" sz="2000" spc="100" dirty="0" smtClean="0"/>
            </a:br>
            <a:r>
              <a:rPr lang="ko-KR" altLang="en-US" sz="2000" spc="100" dirty="0" smtClean="0"/>
              <a:t>메뉴</a:t>
            </a:r>
            <a:r>
              <a:rPr lang="en-US" altLang="ko-KR" sz="2000" spc="100" dirty="0" smtClean="0"/>
              <a:t>,</a:t>
            </a:r>
            <a:r>
              <a:rPr lang="ko-KR" altLang="en-US" sz="2000" spc="100" dirty="0" smtClean="0"/>
              <a:t>메뉴옵션</a:t>
            </a:r>
            <a:r>
              <a:rPr lang="en-US" altLang="ko-KR" sz="2000" spc="100" dirty="0" smtClean="0"/>
              <a:t>,QNA</a:t>
            </a:r>
            <a:r>
              <a:rPr lang="ko-KR" altLang="en-US" sz="2000" spc="100" dirty="0" smtClean="0"/>
              <a:t>작</a:t>
            </a:r>
            <a:r>
              <a:rPr lang="en-US" altLang="ko-KR" sz="2000" spc="100" dirty="0"/>
              <a:t/>
            </a:r>
            <a:br>
              <a:rPr lang="en-US" altLang="ko-KR" sz="2000" spc="100" dirty="0"/>
            </a:br>
            <a:r>
              <a:rPr lang="ko-KR" altLang="en-US" sz="2000" spc="100" dirty="0" smtClean="0"/>
              <a:t>성자 정보</a:t>
            </a:r>
            <a:r>
              <a:rPr lang="en-US" altLang="ko-KR" sz="2000" spc="100" dirty="0" smtClean="0"/>
              <a:t>,QNA </a:t>
            </a:r>
            <a:r>
              <a:rPr lang="ko-KR" altLang="en-US" sz="2000" spc="100" dirty="0" smtClean="0"/>
              <a:t>답변자</a:t>
            </a:r>
            <a:r>
              <a:rPr lang="en-US" altLang="ko-KR" sz="2000" spc="100" dirty="0" smtClean="0"/>
              <a:t/>
            </a:r>
            <a:br>
              <a:rPr lang="en-US" altLang="ko-KR" sz="2000" spc="100" dirty="0" smtClean="0"/>
            </a:br>
            <a:r>
              <a:rPr lang="ko-KR" altLang="en-US" sz="2000" spc="100" dirty="0" smtClean="0"/>
              <a:t>정보</a:t>
            </a:r>
            <a:r>
              <a:rPr lang="en-US" altLang="ko-KR" sz="2000" spc="100" dirty="0" smtClean="0"/>
              <a:t>, </a:t>
            </a:r>
            <a:r>
              <a:rPr lang="ko-KR" altLang="en-US" sz="2000" spc="100" dirty="0" smtClean="0"/>
              <a:t>예약정보</a:t>
            </a:r>
            <a:r>
              <a:rPr lang="en-US" altLang="ko-KR" sz="2000" spc="100" dirty="0" smtClean="0"/>
              <a:t>, </a:t>
            </a:r>
            <a:r>
              <a:rPr lang="ko-KR" altLang="en-US" sz="2000" spc="100" dirty="0" smtClean="0"/>
              <a:t>예약</a:t>
            </a:r>
            <a:r>
              <a:rPr lang="en-US" altLang="ko-KR" sz="2000" spc="100" dirty="0" smtClean="0"/>
              <a:t/>
            </a:r>
            <a:br>
              <a:rPr lang="en-US" altLang="ko-KR" sz="2000" spc="100" dirty="0" smtClean="0"/>
            </a:br>
            <a:r>
              <a:rPr lang="ko-KR" altLang="en-US" sz="2000" spc="100" dirty="0" smtClean="0"/>
              <a:t>메뉴</a:t>
            </a:r>
            <a:r>
              <a:rPr lang="en-US" altLang="ko-KR" sz="2000" spc="100" dirty="0" smtClean="0"/>
              <a:t>, </a:t>
            </a:r>
            <a:r>
              <a:rPr lang="ko-KR" altLang="en-US" sz="2000" spc="100" dirty="0" smtClean="0"/>
              <a:t>가게정보 </a:t>
            </a:r>
            <a:r>
              <a:rPr lang="en-US" altLang="ko-KR" sz="2000" spc="100" dirty="0" smtClean="0"/>
              <a:t>DB</a:t>
            </a:r>
            <a:r>
              <a:rPr lang="ko-KR" altLang="en-US" sz="2000" spc="100" dirty="0" smtClean="0"/>
              <a:t>구성</a:t>
            </a:r>
            <a:r>
              <a:rPr lang="en-US" altLang="ko-KR" sz="2000" spc="100" dirty="0" smtClean="0"/>
              <a:t/>
            </a:r>
            <a:br>
              <a:rPr lang="en-US" altLang="ko-KR" sz="2000" spc="100" dirty="0" smtClean="0"/>
            </a:br>
            <a:r>
              <a:rPr lang="en-US" altLang="ko-KR" sz="2000" spc="100" dirty="0" smtClean="0"/>
              <a:t> </a:t>
            </a:r>
            <a:r>
              <a:rPr lang="ko-KR" altLang="en-US" sz="2000" spc="100" dirty="0" smtClean="0"/>
              <a:t> </a:t>
            </a:r>
            <a:endParaRPr lang="en-US" altLang="ko-KR" sz="2000" spc="100" dirty="0" smtClean="0"/>
          </a:p>
        </p:txBody>
      </p:sp>
    </p:spTree>
    <p:extLst>
      <p:ext uri="{BB962C8B-B14F-4D97-AF65-F5344CB8AC3E}">
        <p14:creationId xmlns:p14="http://schemas.microsoft.com/office/powerpoint/2010/main" val="46013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1792436"/>
            <a:ext cx="2232248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RUN SCREEN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5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72" y="653679"/>
            <a:ext cx="4543680" cy="421086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70258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Main Page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7172" y="-164554"/>
            <a:ext cx="1304468" cy="1008112"/>
            <a:chOff x="27172" y="-164554"/>
            <a:chExt cx="1304468" cy="1008112"/>
          </a:xfrm>
        </p:grpSpPr>
        <p:sp>
          <p:nvSpPr>
            <p:cNvPr id="11" name="직사각형 10"/>
            <p:cNvSpPr/>
            <p:nvPr/>
          </p:nvSpPr>
          <p:spPr>
            <a:xfrm>
              <a:off x="323528" y="-164554"/>
              <a:ext cx="720080" cy="100811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496" y="51470"/>
              <a:ext cx="129614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04</a:t>
              </a:r>
              <a:endParaRPr lang="ko-KR" altLang="en-US" sz="20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172" y="451580"/>
              <a:ext cx="129614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실행 화면</a:t>
              </a:r>
              <a:endParaRPr lang="ko-KR" altLang="en-US" sz="14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660232" y="75935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 smtClean="0"/>
              <a:t>기본 메인 구성</a:t>
            </a:r>
            <a:endParaRPr lang="en-US" altLang="ko-KR" i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828547" y="1605336"/>
            <a:ext cx="14782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로그인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QNA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가게정보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/>
              <a:t>검색바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광고 배너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306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661289"/>
            <a:ext cx="4543680" cy="421086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70258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Main Page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7172" y="-164554"/>
            <a:ext cx="1304468" cy="1008112"/>
            <a:chOff x="27172" y="-164554"/>
            <a:chExt cx="1304468" cy="1008112"/>
          </a:xfrm>
        </p:grpSpPr>
        <p:sp>
          <p:nvSpPr>
            <p:cNvPr id="11" name="직사각형 10"/>
            <p:cNvSpPr/>
            <p:nvPr/>
          </p:nvSpPr>
          <p:spPr>
            <a:xfrm>
              <a:off x="323528" y="-164554"/>
              <a:ext cx="720080" cy="100811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496" y="51470"/>
              <a:ext cx="129614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04</a:t>
              </a:r>
              <a:endParaRPr lang="ko-KR" altLang="en-US" sz="20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172" y="451580"/>
              <a:ext cx="129614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실행 화면</a:t>
              </a:r>
              <a:endParaRPr lang="ko-KR" altLang="en-US" sz="14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82" y="1203598"/>
            <a:ext cx="2695007" cy="3024336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1259632" y="2067694"/>
            <a:ext cx="720080" cy="1008112"/>
          </a:xfrm>
          <a:prstGeom prst="frame">
            <a:avLst>
              <a:gd name="adj1" fmla="val 327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7" name="직선 연결선 26"/>
          <p:cNvCxnSpPr>
            <a:stCxn id="14" idx="0"/>
          </p:cNvCxnSpPr>
          <p:nvPr/>
        </p:nvCxnSpPr>
        <p:spPr>
          <a:xfrm flipV="1">
            <a:off x="1619672" y="1347614"/>
            <a:ext cx="0" cy="720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619672" y="1347614"/>
            <a:ext cx="45755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액자 30"/>
          <p:cNvSpPr/>
          <p:nvPr/>
        </p:nvSpPr>
        <p:spPr>
          <a:xfrm>
            <a:off x="6195182" y="1203598"/>
            <a:ext cx="2695007" cy="3024336"/>
          </a:xfrm>
          <a:prstGeom prst="frame">
            <a:avLst>
              <a:gd name="adj1" fmla="val 145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11148" y="468748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/>
              <a:t>* </a:t>
            </a:r>
            <a:r>
              <a:rPr lang="en-US" altLang="ko-KR" i="1" dirty="0" err="1" smtClean="0"/>
              <a:t>Angularjs</a:t>
            </a:r>
            <a:r>
              <a:rPr lang="en-US" altLang="ko-KR" i="1" dirty="0" smtClean="0"/>
              <a:t> </a:t>
            </a:r>
            <a:r>
              <a:rPr lang="ko-KR" altLang="en-US" i="1" dirty="0" smtClean="0"/>
              <a:t>사용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59373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661289"/>
            <a:ext cx="4543680" cy="421086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70258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Main Page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7172" y="-164554"/>
            <a:ext cx="1304468" cy="1008112"/>
            <a:chOff x="27172" y="-164554"/>
            <a:chExt cx="1304468" cy="1008112"/>
          </a:xfrm>
        </p:grpSpPr>
        <p:sp>
          <p:nvSpPr>
            <p:cNvPr id="11" name="직사각형 10"/>
            <p:cNvSpPr/>
            <p:nvPr/>
          </p:nvSpPr>
          <p:spPr>
            <a:xfrm>
              <a:off x="323528" y="-164554"/>
              <a:ext cx="720080" cy="100811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496" y="51470"/>
              <a:ext cx="129614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04</a:t>
              </a:r>
              <a:endParaRPr lang="ko-KR" altLang="en-US" sz="20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172" y="451580"/>
              <a:ext cx="129614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실행 화면</a:t>
              </a:r>
              <a:endParaRPr lang="ko-KR" altLang="en-US" sz="14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227" y="872735"/>
            <a:ext cx="2902459" cy="1618927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6051227" y="843558"/>
            <a:ext cx="2902459" cy="1648104"/>
          </a:xfrm>
          <a:prstGeom prst="frame">
            <a:avLst>
              <a:gd name="adj1" fmla="val 34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1835696" y="1682198"/>
            <a:ext cx="3384376" cy="313488"/>
          </a:xfrm>
          <a:prstGeom prst="fram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7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72" y="653679"/>
            <a:ext cx="4543680" cy="421086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70258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Main Page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7172" y="-164554"/>
            <a:ext cx="1304468" cy="1008112"/>
            <a:chOff x="27172" y="-164554"/>
            <a:chExt cx="1304468" cy="1008112"/>
          </a:xfrm>
        </p:grpSpPr>
        <p:sp>
          <p:nvSpPr>
            <p:cNvPr id="11" name="직사각형 10"/>
            <p:cNvSpPr/>
            <p:nvPr/>
          </p:nvSpPr>
          <p:spPr>
            <a:xfrm>
              <a:off x="323528" y="-164554"/>
              <a:ext cx="720080" cy="100811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496" y="51470"/>
              <a:ext cx="129614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04</a:t>
              </a:r>
              <a:endParaRPr lang="ko-KR" altLang="en-US" sz="20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172" y="451580"/>
              <a:ext cx="129614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실행 화면</a:t>
              </a:r>
              <a:endParaRPr lang="ko-KR" altLang="en-US" sz="14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16" y="1419622"/>
            <a:ext cx="3456384" cy="14744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액자 2"/>
          <p:cNvSpPr/>
          <p:nvPr/>
        </p:nvSpPr>
        <p:spPr>
          <a:xfrm>
            <a:off x="5686752" y="1419622"/>
            <a:ext cx="3457248" cy="1474476"/>
          </a:xfrm>
          <a:prstGeom prst="frame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1143072" y="3435846"/>
            <a:ext cx="4544544" cy="1512168"/>
          </a:xfrm>
          <a:prstGeom prst="frame">
            <a:avLst>
              <a:gd name="adj1" fmla="val 26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7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358796"/>
            <a:ext cx="165618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latin typeface="THE정고딕140" pitchFamily="18" charset="-127"/>
                <a:ea typeface="THE정고딕140" pitchFamily="18" charset="-127"/>
              </a:rPr>
              <a:t>목차</a:t>
            </a:r>
            <a:endParaRPr lang="ko-KR" altLang="en-US" sz="2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349358" y="646828"/>
            <a:ext cx="162302" cy="19673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503548" y="306082"/>
            <a:ext cx="162302" cy="19673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305525" y="1727496"/>
            <a:ext cx="1404157" cy="667236"/>
            <a:chOff x="1259632" y="2067694"/>
            <a:chExt cx="1278743" cy="667236"/>
          </a:xfrm>
        </p:grpSpPr>
        <p:sp>
          <p:nvSpPr>
            <p:cNvPr id="12" name="TextBox 11"/>
            <p:cNvSpPr txBox="1"/>
            <p:nvPr/>
          </p:nvSpPr>
          <p:spPr>
            <a:xfrm>
              <a:off x="1259632" y="2211710"/>
              <a:ext cx="1278743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>
                  <a:latin typeface="THE정고딕110" pitchFamily="18" charset="-127"/>
                  <a:ea typeface="THE정고딕110" pitchFamily="18" charset="-127"/>
                </a:rPr>
                <a:t>01 / OUTLINE</a:t>
              </a:r>
              <a:r>
                <a:rPr lang="en-US" altLang="ko-KR" sz="1200" dirty="0" smtClean="0">
                  <a:latin typeface="THE정고딕110" pitchFamily="18" charset="-127"/>
                  <a:ea typeface="THE정고딕110" pitchFamily="18" charset="-127"/>
                </a:rPr>
                <a:t> </a:t>
              </a:r>
            </a:p>
            <a:p>
              <a:pPr algn="ctr"/>
              <a:r>
                <a:rPr lang="ko-KR" altLang="en-US" sz="1600" dirty="0" smtClean="0">
                  <a:latin typeface="THE정고딕110" pitchFamily="18" charset="-127"/>
                  <a:ea typeface="THE정고딕110" pitchFamily="18" charset="-127"/>
                </a:rPr>
                <a:t>개요</a:t>
              </a:r>
              <a:endParaRPr lang="ko-KR" altLang="en-US" sz="1600" dirty="0"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862999" y="2067694"/>
              <a:ext cx="72008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051720" y="1727496"/>
            <a:ext cx="1476165" cy="1405900"/>
            <a:chOff x="1259632" y="2067694"/>
            <a:chExt cx="1278743" cy="1405900"/>
          </a:xfrm>
        </p:grpSpPr>
        <p:sp>
          <p:nvSpPr>
            <p:cNvPr id="28" name="TextBox 27"/>
            <p:cNvSpPr txBox="1"/>
            <p:nvPr/>
          </p:nvSpPr>
          <p:spPr>
            <a:xfrm>
              <a:off x="1259632" y="2211710"/>
              <a:ext cx="1278743" cy="126188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>
                  <a:latin typeface="THE정고딕110" pitchFamily="18" charset="-127"/>
                  <a:ea typeface="THE정고딕110" pitchFamily="18" charset="-127"/>
                </a:rPr>
                <a:t>02 / PROGRAM STRUCTURE</a:t>
              </a:r>
            </a:p>
            <a:p>
              <a:pPr lvl="0" algn="ctr"/>
              <a:r>
                <a:rPr lang="ko-KR" altLang="en-US" sz="1600" dirty="0" smtClean="0">
                  <a:solidFill>
                    <a:prstClr val="black"/>
                  </a:solidFill>
                  <a:latin typeface="THE정고딕110" pitchFamily="18" charset="-127"/>
                  <a:ea typeface="THE정고딕110" pitchFamily="18" charset="-127"/>
                </a:rPr>
                <a:t>프로그램</a:t>
              </a:r>
              <a:endParaRPr lang="en-US" altLang="ko-KR" sz="1600" dirty="0" smtClean="0">
                <a:solidFill>
                  <a:prstClr val="black"/>
                </a:solidFill>
                <a:latin typeface="THE정고딕110" pitchFamily="18" charset="-127"/>
                <a:ea typeface="THE정고딕110" pitchFamily="18" charset="-127"/>
              </a:endParaRPr>
            </a:p>
            <a:p>
              <a:pPr lvl="0" algn="ctr"/>
              <a:r>
                <a:rPr lang="ko-KR" altLang="en-US" sz="1600" dirty="0" smtClean="0">
                  <a:solidFill>
                    <a:prstClr val="black"/>
                  </a:solidFill>
                  <a:latin typeface="THE정고딕110" pitchFamily="18" charset="-127"/>
                  <a:ea typeface="THE정고딕110" pitchFamily="18" charset="-127"/>
                </a:rPr>
                <a:t>구성</a:t>
              </a:r>
              <a:endParaRPr lang="ko-KR" altLang="en-US" sz="1600" dirty="0">
                <a:solidFill>
                  <a:prstClr val="black"/>
                </a:solidFill>
                <a:latin typeface="THE정고딕110" pitchFamily="18" charset="-127"/>
                <a:ea typeface="THE정고딕110" pitchFamily="18" charset="-127"/>
              </a:endParaRPr>
            </a:p>
            <a:p>
              <a:pPr algn="ctr"/>
              <a:endParaRPr lang="en-US" altLang="ko-KR" sz="1100" dirty="0" smtClean="0">
                <a:latin typeface="THE정고딕110" pitchFamily="18" charset="-127"/>
                <a:ea typeface="THE정고딕110" pitchFamily="18" charset="-127"/>
              </a:endParaRPr>
            </a:p>
            <a:p>
              <a:pPr algn="ctr"/>
              <a:endParaRPr lang="en-US" altLang="ko-KR" sz="1100" dirty="0" smtClean="0"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862999" y="2067694"/>
              <a:ext cx="72008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707904" y="1727496"/>
            <a:ext cx="1548173" cy="1067346"/>
            <a:chOff x="1259632" y="2067694"/>
            <a:chExt cx="1278743" cy="1067346"/>
          </a:xfrm>
        </p:grpSpPr>
        <p:sp>
          <p:nvSpPr>
            <p:cNvPr id="31" name="TextBox 30"/>
            <p:cNvSpPr txBox="1"/>
            <p:nvPr/>
          </p:nvSpPr>
          <p:spPr>
            <a:xfrm>
              <a:off x="1259632" y="2211710"/>
              <a:ext cx="1278743" cy="92333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>
                  <a:latin typeface="THE정고딕110" pitchFamily="18" charset="-127"/>
                  <a:ea typeface="THE정고딕110" pitchFamily="18" charset="-127"/>
                </a:rPr>
                <a:t>03 / DB STRUCTURE</a:t>
              </a:r>
              <a:endParaRPr lang="en-US" altLang="ko-KR" sz="1200" dirty="0" smtClean="0">
                <a:latin typeface="THE정고딕110" pitchFamily="18" charset="-127"/>
                <a:ea typeface="THE정고딕110" pitchFamily="18" charset="-127"/>
              </a:endParaRPr>
            </a:p>
            <a:p>
              <a:pPr algn="ctr"/>
              <a:r>
                <a:rPr lang="ko-KR" altLang="en-US" sz="1600" dirty="0" smtClean="0">
                  <a:latin typeface="THE정고딕110" pitchFamily="18" charset="-127"/>
                  <a:ea typeface="THE정고딕110" pitchFamily="18" charset="-127"/>
                </a:rPr>
                <a:t>데이터베이스 구성</a:t>
              </a:r>
              <a:endParaRPr lang="ko-KR" altLang="en-US" sz="1600" dirty="0"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862999" y="2067694"/>
              <a:ext cx="72008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436096" y="1727496"/>
            <a:ext cx="1476165" cy="1067346"/>
            <a:chOff x="1259632" y="2067694"/>
            <a:chExt cx="1278743" cy="1067346"/>
          </a:xfrm>
        </p:grpSpPr>
        <p:sp>
          <p:nvSpPr>
            <p:cNvPr id="34" name="TextBox 33"/>
            <p:cNvSpPr txBox="1"/>
            <p:nvPr/>
          </p:nvSpPr>
          <p:spPr>
            <a:xfrm>
              <a:off x="1259632" y="2211710"/>
              <a:ext cx="1278743" cy="92333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>
                  <a:latin typeface="THE정고딕110" pitchFamily="18" charset="-127"/>
                  <a:ea typeface="THE정고딕110" pitchFamily="18" charset="-127"/>
                </a:rPr>
                <a:t>04 / RUN SCREEN</a:t>
              </a:r>
            </a:p>
            <a:p>
              <a:pPr lvl="0" algn="ctr"/>
              <a:r>
                <a:rPr lang="ko-KR" altLang="en-US" sz="1600" dirty="0" smtClean="0">
                  <a:solidFill>
                    <a:prstClr val="black"/>
                  </a:solidFill>
                  <a:latin typeface="THE정고딕110" pitchFamily="18" charset="-127"/>
                  <a:ea typeface="THE정고딕110" pitchFamily="18" charset="-127"/>
                </a:rPr>
                <a:t>실행 화면</a:t>
              </a:r>
              <a:endParaRPr lang="ko-KR" altLang="en-US" sz="1600" dirty="0">
                <a:solidFill>
                  <a:prstClr val="black"/>
                </a:solidFill>
                <a:latin typeface="THE정고딕110" pitchFamily="18" charset="-127"/>
                <a:ea typeface="THE정고딕110" pitchFamily="18" charset="-127"/>
              </a:endParaRPr>
            </a:p>
            <a:p>
              <a:pPr algn="ctr"/>
              <a:endParaRPr lang="en-US" altLang="ko-KR" sz="1100" dirty="0" smtClean="0">
                <a:latin typeface="THE정고딕110" pitchFamily="18" charset="-127"/>
                <a:ea typeface="THE정고딕110" pitchFamily="18" charset="-127"/>
              </a:endParaRPr>
            </a:p>
            <a:p>
              <a:pPr algn="ctr"/>
              <a:endParaRPr lang="ko-KR" altLang="en-US" sz="1600" dirty="0"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62999" y="2067694"/>
              <a:ext cx="72008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128285" y="1727496"/>
            <a:ext cx="1476165" cy="1067346"/>
            <a:chOff x="1259632" y="2067694"/>
            <a:chExt cx="1278743" cy="1067346"/>
          </a:xfrm>
        </p:grpSpPr>
        <p:sp>
          <p:nvSpPr>
            <p:cNvPr id="20" name="TextBox 19"/>
            <p:cNvSpPr txBox="1"/>
            <p:nvPr/>
          </p:nvSpPr>
          <p:spPr>
            <a:xfrm>
              <a:off x="1259632" y="2211710"/>
              <a:ext cx="1278743" cy="92333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>
                  <a:latin typeface="THE정고딕110" pitchFamily="18" charset="-127"/>
                  <a:ea typeface="THE정고딕110" pitchFamily="18" charset="-127"/>
                </a:rPr>
                <a:t>04 / EPLIOGUE</a:t>
              </a:r>
            </a:p>
            <a:p>
              <a:pPr lvl="0" algn="ctr"/>
              <a:r>
                <a:rPr lang="ko-KR" altLang="en-US" sz="1600" dirty="0" smtClean="0">
                  <a:solidFill>
                    <a:prstClr val="black"/>
                  </a:solidFill>
                  <a:latin typeface="THE정고딕110" pitchFamily="18" charset="-127"/>
                  <a:ea typeface="THE정고딕110" pitchFamily="18" charset="-127"/>
                </a:rPr>
                <a:t>후</a:t>
              </a:r>
              <a:r>
                <a:rPr lang="ko-KR" altLang="en-US" sz="1600" dirty="0">
                  <a:solidFill>
                    <a:prstClr val="black"/>
                  </a:solidFill>
                  <a:latin typeface="THE정고딕110" pitchFamily="18" charset="-127"/>
                  <a:ea typeface="THE정고딕110" pitchFamily="18" charset="-127"/>
                </a:rPr>
                <a:t>기</a:t>
              </a:r>
            </a:p>
            <a:p>
              <a:pPr algn="ctr"/>
              <a:endParaRPr lang="en-US" altLang="ko-KR" sz="1100" dirty="0" smtClean="0">
                <a:latin typeface="THE정고딕110" pitchFamily="18" charset="-127"/>
                <a:ea typeface="THE정고딕110" pitchFamily="18" charset="-127"/>
              </a:endParaRPr>
            </a:p>
            <a:p>
              <a:pPr algn="ctr"/>
              <a:endParaRPr lang="ko-KR" altLang="en-US" sz="1600" dirty="0"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62999" y="2067694"/>
              <a:ext cx="72008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5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56" y="688951"/>
            <a:ext cx="4666356" cy="424034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28435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2730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Join Page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00192" y="1592910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사업자들의</a:t>
            </a:r>
            <a:r>
              <a:rPr lang="en-US" altLang="ko-KR" dirty="0"/>
              <a:t> </a:t>
            </a:r>
            <a:r>
              <a:rPr lang="ko-KR" altLang="en-US" dirty="0" smtClean="0"/>
              <a:t>신규회원</a:t>
            </a:r>
            <a:endParaRPr lang="en-US" altLang="ko-KR" dirty="0" smtClean="0"/>
          </a:p>
          <a:p>
            <a:r>
              <a:rPr lang="ko-KR" altLang="en-US" dirty="0" smtClean="0"/>
              <a:t>등록</a:t>
            </a:r>
            <a:r>
              <a:rPr lang="en-US" altLang="ko-KR" dirty="0" smtClean="0"/>
              <a:t>Page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12777" y="2355726"/>
            <a:ext cx="17187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사업자명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사업자번호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E-MAIL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PHONE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/>
              <a:t>이메일</a:t>
            </a:r>
            <a:r>
              <a:rPr lang="en-US" altLang="ko-KR" dirty="0" smtClean="0"/>
              <a:t>/SMS</a:t>
            </a:r>
            <a:br>
              <a:rPr lang="en-US" altLang="ko-KR" dirty="0" smtClean="0"/>
            </a:br>
            <a:r>
              <a:rPr lang="ko-KR" altLang="en-US" dirty="0" smtClean="0"/>
              <a:t>수신여부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1269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56" y="688951"/>
            <a:ext cx="4666356" cy="424034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28435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2730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Join Page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922" y="1491630"/>
            <a:ext cx="3172268" cy="1829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6398724" y="3651870"/>
            <a:ext cx="2425664" cy="646331"/>
          </a:xfrm>
          <a:prstGeom prst="rect">
            <a:avLst/>
          </a:prstGeom>
          <a:noFill/>
          <a:ln cmpd="sng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회원정보를 입력 받아</a:t>
            </a:r>
            <a:endParaRPr lang="en-US" altLang="ko-KR" dirty="0" smtClean="0"/>
          </a:p>
          <a:p>
            <a:r>
              <a:rPr lang="en-US" altLang="ko-KR" dirty="0" smtClean="0"/>
              <a:t>DB</a:t>
            </a:r>
            <a:r>
              <a:rPr lang="ko-KR" altLang="en-US" dirty="0" smtClean="0"/>
              <a:t>에 저장하기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23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510472"/>
            <a:ext cx="4666356" cy="424034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28435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2730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Join Page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354362"/>
            <a:ext cx="4837575" cy="1482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6300192" y="3579862"/>
            <a:ext cx="2276585" cy="646331"/>
          </a:xfrm>
          <a:prstGeom prst="rect">
            <a:avLst/>
          </a:prstGeom>
          <a:noFill/>
          <a:ln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가입신청 등록과</a:t>
            </a:r>
            <a:endParaRPr lang="en-US" altLang="ko-KR" dirty="0" smtClean="0"/>
          </a:p>
          <a:p>
            <a:r>
              <a:rPr lang="ko-KR" altLang="en-US" dirty="0" smtClean="0"/>
              <a:t>신청 후 페이지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69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31590"/>
            <a:ext cx="5328592" cy="251110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70258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Login Page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16216" y="127560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 smtClean="0"/>
              <a:t>Page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2139702"/>
            <a:ext cx="1627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사업자번호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비밀번호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광고 </a:t>
            </a:r>
            <a:r>
              <a:rPr lang="ko-KR" altLang="en-US" dirty="0" err="1" smtClean="0"/>
              <a:t>베너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6466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31590"/>
            <a:ext cx="5328592" cy="251110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70258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Login Page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390" y="661289"/>
            <a:ext cx="3784172" cy="34920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89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70258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Login Page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09" y="1558791"/>
            <a:ext cx="5341148" cy="24579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60232" y="1045276"/>
            <a:ext cx="1476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사업자 </a:t>
            </a:r>
            <a:r>
              <a:rPr lang="en-US" altLang="ko-KR" dirty="0" smtClean="0"/>
              <a:t>Page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93257" y="1707654"/>
            <a:ext cx="32576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로그인 한 사업자는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자신의 점포를 등록하고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각각의 메뉴들을 직접 소개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예약한 손님들의 정보를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파악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문의한 내용 확인 및 응답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759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70258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Login Page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09" y="1558791"/>
            <a:ext cx="5341148" cy="24579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661289"/>
            <a:ext cx="3312370" cy="3216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9614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70258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Login Page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35646"/>
            <a:ext cx="6480720" cy="1736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0092" y="1635646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사업자의 상점 목록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페이</a:t>
            </a:r>
            <a:r>
              <a:rPr lang="ko-KR" altLang="en-US" dirty="0"/>
              <a:t>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759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70258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Login Page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75" y="1059582"/>
            <a:ext cx="6549200" cy="34375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33104" y="120359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리뷰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0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70258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Login Page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622190"/>
            <a:ext cx="3417812" cy="42636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15731" y="1168179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상점등록  </a:t>
            </a:r>
            <a:r>
              <a:rPr lang="en-US" altLang="ko-KR" dirty="0" smtClean="0"/>
              <a:t>Page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2139702"/>
            <a:ext cx="4286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한 사업자라도 여러 가지의 점포를 가질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수 있기 때문에 각각의 점포와 상점을 </a:t>
            </a:r>
            <a:endParaRPr lang="en-US" altLang="ko-KR" dirty="0" smtClean="0"/>
          </a:p>
          <a:p>
            <a:r>
              <a:rPr lang="ko-KR" altLang="en-US" dirty="0" smtClean="0"/>
              <a:t>등록할 수 있도록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6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1792436"/>
            <a:ext cx="2232248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THE정고딕110" pitchFamily="18" charset="-127"/>
                <a:ea typeface="THE정고딕110" pitchFamily="18" charset="-127"/>
              </a:rPr>
              <a:t>01</a:t>
            </a:r>
            <a:endParaRPr lang="ko-KR" altLang="en-US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39952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THE정고딕110" pitchFamily="18" charset="-127"/>
                <a:ea typeface="THE정고딕110" pitchFamily="18" charset="-127"/>
              </a:rPr>
              <a:t> </a:t>
            </a:r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OUTLINE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45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70258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Login Page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622190"/>
            <a:ext cx="3417812" cy="42636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697136"/>
            <a:ext cx="4462784" cy="27363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5741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70258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Shop Page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582241"/>
            <a:ext cx="3353728" cy="45862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84168" y="98757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상점 정보 페이</a:t>
            </a:r>
            <a:r>
              <a:rPr lang="ko-KR" altLang="en-US" dirty="0"/>
              <a:t>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11895" y="2067694"/>
            <a:ext cx="31085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사업자들의 상점들의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정보를 볼 수 있는 페이지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전화번호 위치 등을 확인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메뉴와 리뷰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8349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70258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Shop Page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582241"/>
            <a:ext cx="3353728" cy="45862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582241"/>
            <a:ext cx="3600402" cy="2037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901533"/>
            <a:ext cx="2790750" cy="20162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776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70258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Menu Page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83" y="1347614"/>
            <a:ext cx="5530600" cy="28813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6256" y="113159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메뉴 </a:t>
            </a:r>
            <a:r>
              <a:rPr lang="en-US" altLang="ko-KR" dirty="0" smtClean="0"/>
              <a:t>Page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28184" y="1995686"/>
            <a:ext cx="27959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Category</a:t>
            </a:r>
            <a:r>
              <a:rPr lang="ko-KR" altLang="en-US" dirty="0" smtClean="0"/>
              <a:t>로 나누어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등록된 메뉴를 불러옴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아코디언 방식의 정리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하단 선택목록 바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선택된 메뉴 금액 합산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135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70258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Menu Page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7614"/>
            <a:ext cx="5530600" cy="28813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28" y="793906"/>
            <a:ext cx="2892454" cy="24482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6206406" y="4001203"/>
            <a:ext cx="2725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/>
              <a:t>DB</a:t>
            </a:r>
            <a:r>
              <a:rPr lang="ko-KR" altLang="en-US" i="1" dirty="0" smtClean="0"/>
              <a:t>에 저장된 </a:t>
            </a:r>
            <a:r>
              <a:rPr lang="ko-KR" altLang="en-US" i="1" dirty="0" err="1" smtClean="0"/>
              <a:t>카테고리별</a:t>
            </a:r>
            <a:endParaRPr lang="en-US" altLang="ko-KR" i="1" dirty="0" smtClean="0"/>
          </a:p>
          <a:p>
            <a:r>
              <a:rPr lang="ko-KR" altLang="en-US" i="1" dirty="0" smtClean="0"/>
              <a:t>메뉴들 불러오기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59713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70258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Login Page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0" y="1937821"/>
            <a:ext cx="6261168" cy="7757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516189"/>
            <a:ext cx="3219498" cy="3312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4788024" y="4443958"/>
            <a:ext cx="421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선택된 메뉴 정보 불러오기 </a:t>
            </a:r>
            <a:r>
              <a:rPr lang="en-US" altLang="ko-KR" dirty="0" smtClean="0"/>
              <a:t>+ </a:t>
            </a:r>
            <a:r>
              <a:rPr lang="ko-KR" altLang="en-US" dirty="0" smtClean="0"/>
              <a:t>금액계산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713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5496" y="-164554"/>
            <a:ext cx="1307624" cy="1008112"/>
            <a:chOff x="35496" y="-164554"/>
            <a:chExt cx="1307624" cy="1008112"/>
          </a:xfrm>
        </p:grpSpPr>
        <p:sp>
          <p:nvSpPr>
            <p:cNvPr id="7" name="직사각형 6"/>
            <p:cNvSpPr/>
            <p:nvPr/>
          </p:nvSpPr>
          <p:spPr>
            <a:xfrm>
              <a:off x="323528" y="-164554"/>
              <a:ext cx="720080" cy="100811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496" y="51470"/>
              <a:ext cx="129614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04</a:t>
              </a:r>
              <a:endParaRPr lang="ko-KR" altLang="en-US" sz="20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976" y="454572"/>
              <a:ext cx="129614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실행 화면</a:t>
              </a:r>
              <a:endParaRPr lang="ko-KR" altLang="en-US" sz="14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40" y="762349"/>
            <a:ext cx="2992916" cy="38678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0258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Admin Page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4208" y="1059582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관리자 </a:t>
            </a:r>
            <a:r>
              <a:rPr lang="en-US" altLang="ko-KR" dirty="0" smtClean="0"/>
              <a:t>Login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92080" y="2067694"/>
            <a:ext cx="38010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관리자는 정해진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사용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가입 신청한 사업자들의 정보 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인 및 등록 권한 부여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6466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5496" y="-164554"/>
            <a:ext cx="1307624" cy="1008112"/>
            <a:chOff x="35496" y="-164554"/>
            <a:chExt cx="1307624" cy="1008112"/>
          </a:xfrm>
        </p:grpSpPr>
        <p:sp>
          <p:nvSpPr>
            <p:cNvPr id="7" name="직사각형 6"/>
            <p:cNvSpPr/>
            <p:nvPr/>
          </p:nvSpPr>
          <p:spPr>
            <a:xfrm>
              <a:off x="323528" y="-164554"/>
              <a:ext cx="720080" cy="100811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496" y="51470"/>
              <a:ext cx="129614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04</a:t>
              </a:r>
              <a:endParaRPr lang="ko-KR" altLang="en-US" sz="20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976" y="454572"/>
              <a:ext cx="129614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실행 화면</a:t>
              </a:r>
              <a:endParaRPr lang="ko-KR" altLang="en-US" sz="14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70258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Admin Page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75606"/>
            <a:ext cx="6192688" cy="25420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97511" y="1275606"/>
            <a:ext cx="20217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가입 요청 정보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/>
              <a:t>입점</a:t>
            </a:r>
            <a:r>
              <a:rPr lang="ko-KR" altLang="en-US" dirty="0" smtClean="0"/>
              <a:t> 요청 정보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회원 정보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QNA</a:t>
            </a:r>
          </a:p>
        </p:txBody>
      </p:sp>
    </p:spTree>
    <p:extLst>
      <p:ext uri="{BB962C8B-B14F-4D97-AF65-F5344CB8AC3E}">
        <p14:creationId xmlns:p14="http://schemas.microsoft.com/office/powerpoint/2010/main" val="141853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53512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실행 화면</a:t>
            </a:r>
            <a:endParaRPr lang="ko-KR" altLang="en-US" sz="14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20675"/>
            <a:ext cx="4541096" cy="3267374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02584" y="43850"/>
            <a:ext cx="1404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Admin Page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0152" y="740678"/>
            <a:ext cx="2694969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500" dirty="0" smtClean="0"/>
              <a:t>신청한 사업자들의 정보 파악</a:t>
            </a:r>
            <a:endParaRPr lang="ko-KR" altLang="en-US" sz="15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8052" y="-164554"/>
            <a:ext cx="1323588" cy="1008112"/>
            <a:chOff x="8052" y="-164554"/>
            <a:chExt cx="1323588" cy="1008112"/>
          </a:xfrm>
        </p:grpSpPr>
        <p:sp>
          <p:nvSpPr>
            <p:cNvPr id="12" name="직사각형 11"/>
            <p:cNvSpPr/>
            <p:nvPr/>
          </p:nvSpPr>
          <p:spPr>
            <a:xfrm>
              <a:off x="323528" y="-164554"/>
              <a:ext cx="720080" cy="100811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496" y="51470"/>
              <a:ext cx="129614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04</a:t>
              </a:r>
              <a:endParaRPr lang="ko-KR" altLang="en-US" sz="20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52" y="432902"/>
              <a:ext cx="129614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실행 화면</a:t>
              </a:r>
              <a:endParaRPr lang="ko-KR" altLang="en-US" sz="14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23" y="1215020"/>
            <a:ext cx="4058488" cy="37819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6466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1792436"/>
            <a:ext cx="2232248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THE정고딕110" pitchFamily="18" charset="-127"/>
                <a:ea typeface="THE정고딕110" pitchFamily="18" charset="-127"/>
              </a:rPr>
              <a:t>05		</a:t>
            </a:r>
            <a:endParaRPr lang="ko-KR" altLang="en-US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EPILOGUE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18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개</a:t>
            </a:r>
            <a:r>
              <a:rPr lang="ko-KR" altLang="en-US" sz="14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요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00331" y="906274"/>
            <a:ext cx="854721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55052" y="1491630"/>
            <a:ext cx="64235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우리에게 주어진 점심 시간입니다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사람들은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시간 동안 식당으로 이동하여 주문을 하고 음식이</a:t>
            </a:r>
            <a:endParaRPr lang="en-US" altLang="ko-KR" dirty="0" smtClean="0"/>
          </a:p>
          <a:p>
            <a:r>
              <a:rPr lang="ko-KR" altLang="en-US" dirty="0" smtClean="0"/>
              <a:t>나올 때까지 기다립니다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보통 이런 식습관으로 대충 끼니를 때우기 마련입니다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48264" y="43850"/>
            <a:ext cx="218319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3682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rgbClr val="C00000">
              <a:alpha val="83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rgbClr val="C00000">
              <a:alpha val="83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451580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후</a:t>
            </a:r>
            <a:r>
              <a:rPr lang="ko-KR" altLang="en-US" sz="14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7882" y="1392615"/>
            <a:ext cx="8068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제작 기간은 총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일로 제작 인원은 </a:t>
            </a:r>
            <a:r>
              <a:rPr lang="en-US" altLang="ko-KR" dirty="0" smtClean="0"/>
              <a:t>4</a:t>
            </a:r>
            <a:r>
              <a:rPr lang="ko-KR" altLang="en-US" dirty="0" smtClean="0"/>
              <a:t>명입니다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명은 비 전공자 출신의 함께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공부를 하던 </a:t>
            </a:r>
            <a:r>
              <a:rPr lang="en-US" altLang="ko-KR" dirty="0" smtClean="0"/>
              <a:t>STUDY</a:t>
            </a:r>
            <a:r>
              <a:rPr lang="ko-KR" altLang="en-US" dirty="0" smtClean="0"/>
              <a:t>그룹입니다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현재 완성도는 </a:t>
            </a:r>
            <a:r>
              <a:rPr lang="en-US" altLang="ko-KR" dirty="0" smtClean="0"/>
              <a:t>70</a:t>
            </a:r>
            <a:r>
              <a:rPr lang="ko-KR" altLang="en-US" dirty="0" smtClean="0"/>
              <a:t>프로 정도 잡은 상태에서 작성하고 있는 포트폴리오입니다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때문에 결제 방식과 결제확인 부분에 미흡한 부분이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545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rgbClr val="C00000">
              <a:alpha val="83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rgbClr val="C00000">
              <a:alpha val="83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451580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후</a:t>
            </a:r>
            <a:r>
              <a:rPr lang="ko-KR" altLang="en-US" sz="14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59632" y="1275606"/>
            <a:ext cx="748634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 smtClean="0"/>
              <a:t>Angularjs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라는 자바스크립트 프레임워크를 사용하면서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일반적인 </a:t>
            </a:r>
            <a:r>
              <a:rPr lang="en-US" altLang="ko-KR" dirty="0" err="1" smtClean="0"/>
              <a:t>j</a:t>
            </a:r>
            <a:r>
              <a:rPr lang="en-US" altLang="ko-KR" dirty="0" err="1"/>
              <a:t>Q</a:t>
            </a:r>
            <a:r>
              <a:rPr lang="en-US" altLang="ko-KR" dirty="0" err="1" smtClean="0"/>
              <a:t>uery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방식보다 함수 적용 면에서 용이함을 느꼈습니다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비지적인 부분을 공부하면서 디자인 부분에 소홀했던 점이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아쉽게 느껴졌고 웹 디자인의 공부는 필수라고 느꼈습니다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프로젝트 기간이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주정도 였는데 프로젝트 제작 전에 스케줄을 구체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적으로 짠 후 팀원이 적절히 분담하여 진행해야겠다고 뼈저리게 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험했습니다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070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rgbClr val="C00000">
              <a:alpha val="83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rgbClr val="C00000">
              <a:alpha val="83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451580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후</a:t>
            </a:r>
            <a:r>
              <a:rPr lang="ko-KR" altLang="en-US" sz="14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584" y="1347614"/>
            <a:ext cx="714169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000" dirty="0" err="1"/>
              <a:t>오라클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스피링</a:t>
            </a:r>
            <a:r>
              <a:rPr lang="en-US" altLang="ko-KR" sz="1000" dirty="0"/>
              <a:t>, JSP, Angular, </a:t>
            </a:r>
            <a:r>
              <a:rPr lang="ko-KR" altLang="en-US" sz="1000" dirty="0"/>
              <a:t>부트스트랩</a:t>
            </a:r>
            <a:r>
              <a:rPr lang="en-US" altLang="ko-KR" sz="1000" dirty="0"/>
              <a:t>,</a:t>
            </a:r>
            <a:r>
              <a:rPr lang="ko-KR" altLang="en-US" sz="1000" dirty="0"/>
              <a:t>제이쿼리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메이븐프로젝트로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진행</a:t>
            </a:r>
            <a:endParaRPr lang="en-US" altLang="ko-KR" sz="10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0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000" dirty="0" err="1"/>
              <a:t>오라클</a:t>
            </a:r>
            <a:r>
              <a:rPr lang="ko-KR" altLang="en-US" sz="1000" dirty="0"/>
              <a:t> </a:t>
            </a:r>
            <a:r>
              <a:rPr lang="en-US" altLang="ko-KR" sz="1000" dirty="0"/>
              <a:t>- </a:t>
            </a:r>
            <a:r>
              <a:rPr lang="ko-KR" altLang="en-US" sz="1000" dirty="0"/>
              <a:t>장점</a:t>
            </a:r>
            <a:r>
              <a:rPr lang="en-US" altLang="ko-KR" sz="1000" dirty="0"/>
              <a:t>(</a:t>
            </a:r>
            <a:r>
              <a:rPr lang="ko-KR" altLang="en-US" sz="1000" dirty="0"/>
              <a:t>안정성과 </a:t>
            </a:r>
            <a:r>
              <a:rPr lang="ko-KR" altLang="en-US" sz="1000" dirty="0" err="1"/>
              <a:t>보안성이</a:t>
            </a:r>
            <a:r>
              <a:rPr lang="ko-KR" altLang="en-US" sz="1000" dirty="0"/>
              <a:t> 뛰어나다</a:t>
            </a:r>
            <a:r>
              <a:rPr lang="en-US" altLang="ko-KR" sz="1000" dirty="0"/>
              <a:t>.) </a:t>
            </a:r>
            <a:r>
              <a:rPr lang="ko-KR" altLang="en-US" sz="1000" dirty="0"/>
              <a:t>단점</a:t>
            </a:r>
          </a:p>
          <a:p>
            <a:pPr marL="285750" indent="-285750">
              <a:buFont typeface="Arial" pitchFamily="34" charset="0"/>
              <a:buChar char="•"/>
            </a:pPr>
            <a:endParaRPr lang="ko-KR" altLang="en-US" sz="10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000" dirty="0" err="1"/>
              <a:t>메이븐</a:t>
            </a:r>
            <a:r>
              <a:rPr lang="ko-KR" altLang="en-US" sz="1000" dirty="0"/>
              <a:t> </a:t>
            </a:r>
            <a:r>
              <a:rPr lang="en-US" altLang="ko-KR" sz="1000" dirty="0"/>
              <a:t>- </a:t>
            </a:r>
            <a:r>
              <a:rPr lang="ko-KR" altLang="en-US" sz="1000" dirty="0"/>
              <a:t>장점</a:t>
            </a:r>
            <a:r>
              <a:rPr lang="en-US" altLang="ko-KR" sz="1000" dirty="0"/>
              <a:t>(</a:t>
            </a:r>
            <a:r>
              <a:rPr lang="ko-KR" altLang="en-US" sz="1000" dirty="0"/>
              <a:t>다양한 개발환경에서 개발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스피링같은</a:t>
            </a:r>
            <a:r>
              <a:rPr lang="ko-KR" altLang="en-US" sz="1000" dirty="0"/>
              <a:t> 프레임워크를 쉽게 연결 가능 </a:t>
            </a:r>
            <a:r>
              <a:rPr lang="ko-KR" altLang="en-US" sz="1000" dirty="0" err="1"/>
              <a:t>메이븐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레파스토리</a:t>
            </a:r>
            <a:r>
              <a:rPr lang="ko-KR" altLang="en-US" sz="1000" dirty="0"/>
              <a:t> 통해 가능</a:t>
            </a:r>
            <a:r>
              <a:rPr lang="en-US" altLang="ko-KR" sz="1000" dirty="0"/>
              <a:t>), </a:t>
            </a:r>
            <a:endParaRPr lang="en-US" altLang="ko-KR" sz="1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</a:t>
            </a:r>
            <a:r>
              <a:rPr lang="ko-KR" altLang="en-US" sz="1000" dirty="0" smtClean="0"/>
              <a:t>단점</a:t>
            </a:r>
            <a:r>
              <a:rPr lang="en-US" altLang="ko-KR" sz="1000" dirty="0"/>
              <a:t>(</a:t>
            </a:r>
            <a:r>
              <a:rPr lang="ko-KR" altLang="en-US" sz="1000" dirty="0" err="1"/>
              <a:t>이클립스로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프로젝트진행시</a:t>
            </a:r>
            <a:r>
              <a:rPr lang="ko-KR" altLang="en-US" sz="1000" dirty="0"/>
              <a:t> 단일개발환경에 최적화가 되어 </a:t>
            </a:r>
            <a:r>
              <a:rPr lang="ko-KR" altLang="en-US" sz="1000" dirty="0" err="1"/>
              <a:t>있지않다</a:t>
            </a:r>
            <a:r>
              <a:rPr lang="en-US" altLang="ko-KR" sz="1000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0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000" dirty="0"/>
              <a:t>스프링 </a:t>
            </a:r>
            <a:r>
              <a:rPr lang="en-US" altLang="ko-KR" sz="1000" dirty="0"/>
              <a:t>- </a:t>
            </a:r>
            <a:r>
              <a:rPr lang="ko-KR" altLang="en-US" sz="1000" dirty="0"/>
              <a:t>장점</a:t>
            </a:r>
            <a:r>
              <a:rPr lang="en-US" altLang="ko-KR" sz="1000" dirty="0"/>
              <a:t>(</a:t>
            </a:r>
            <a:r>
              <a:rPr lang="ko-KR" altLang="en-US" sz="1000" dirty="0"/>
              <a:t>다수의 라이브러리가 있었어 개발하는데 있었어 시간이 단축이 된다</a:t>
            </a:r>
            <a:r>
              <a:rPr lang="en-US" altLang="ko-KR" sz="1000" dirty="0"/>
              <a:t>) </a:t>
            </a:r>
            <a:endParaRPr lang="en-US" altLang="ko-KR" sz="1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  </a:t>
            </a:r>
            <a:r>
              <a:rPr lang="ko-KR" altLang="en-US" sz="1000" dirty="0" smtClean="0"/>
              <a:t>단점 </a:t>
            </a:r>
            <a:r>
              <a:rPr lang="en-US" altLang="ko-KR" sz="1000" dirty="0"/>
              <a:t>(</a:t>
            </a:r>
            <a:r>
              <a:rPr lang="ko-KR" altLang="en-US" sz="1000" dirty="0"/>
              <a:t>라이브러리가 너무 많아서 필요한 라이브러리를 찾는데 시간이 오래 걸린다</a:t>
            </a:r>
            <a:r>
              <a:rPr lang="en-US" altLang="ko-KR" sz="1000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000" dirty="0"/>
              <a:t>Angular - </a:t>
            </a:r>
            <a:r>
              <a:rPr lang="ko-KR" altLang="en-US" sz="1000" dirty="0"/>
              <a:t>장점</a:t>
            </a:r>
            <a:r>
              <a:rPr lang="en-US" altLang="ko-KR" sz="1000" dirty="0"/>
              <a:t>(</a:t>
            </a:r>
            <a:r>
              <a:rPr lang="ko-KR" altLang="en-US" sz="1000" dirty="0"/>
              <a:t>자바스크립트를 통해서 </a:t>
            </a:r>
            <a:r>
              <a:rPr lang="en-US" altLang="ko-KR" sz="1000" dirty="0"/>
              <a:t>html</a:t>
            </a:r>
            <a:r>
              <a:rPr lang="ko-KR" altLang="en-US" sz="1000" dirty="0"/>
              <a:t>페이지가 </a:t>
            </a:r>
            <a:r>
              <a:rPr lang="ko-KR" altLang="en-US" sz="1000" dirty="0" err="1"/>
              <a:t>동적페이지처럼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작동할수가</a:t>
            </a:r>
            <a:r>
              <a:rPr lang="ko-KR" altLang="en-US" sz="1000" dirty="0"/>
              <a:t> 있다</a:t>
            </a:r>
            <a:r>
              <a:rPr lang="en-US" altLang="ko-KR" sz="1000" dirty="0"/>
              <a:t>, </a:t>
            </a:r>
            <a:r>
              <a:rPr lang="ko-KR" altLang="en-US" sz="1000" dirty="0"/>
              <a:t>제이쿼리보단 </a:t>
            </a:r>
            <a:r>
              <a:rPr lang="ko-KR" altLang="en-US" sz="1000" dirty="0" err="1"/>
              <a:t>가독성있고</a:t>
            </a:r>
            <a:r>
              <a:rPr lang="ko-KR" altLang="en-US" sz="1000" dirty="0"/>
              <a:t> </a:t>
            </a:r>
            <a:endParaRPr lang="en-US" altLang="ko-KR" sz="1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</a:t>
            </a:r>
            <a:r>
              <a:rPr lang="ko-KR" altLang="en-US" sz="1000" dirty="0" err="1" smtClean="0"/>
              <a:t>데이터바인드같은걸로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쉽게 </a:t>
            </a:r>
            <a:r>
              <a:rPr lang="en-US" altLang="ko-KR" sz="1000" dirty="0"/>
              <a:t>html</a:t>
            </a:r>
            <a:r>
              <a:rPr lang="ko-KR" altLang="en-US" sz="1000" dirty="0"/>
              <a:t>객체를 컨트롤 </a:t>
            </a:r>
            <a:r>
              <a:rPr lang="ko-KR" altLang="en-US" sz="1000" dirty="0" err="1"/>
              <a:t>할수가</a:t>
            </a:r>
            <a:r>
              <a:rPr lang="ko-KR" altLang="en-US" sz="1000" dirty="0"/>
              <a:t> 있다</a:t>
            </a:r>
            <a:r>
              <a:rPr lang="en-US" altLang="ko-KR" sz="1000" dirty="0"/>
              <a:t>), </a:t>
            </a:r>
            <a:r>
              <a:rPr lang="ko-KR" altLang="en-US" sz="1000" dirty="0"/>
              <a:t>단점</a:t>
            </a:r>
            <a:r>
              <a:rPr lang="en-US" altLang="ko-KR" sz="1000" dirty="0"/>
              <a:t>(</a:t>
            </a:r>
            <a:r>
              <a:rPr lang="ko-KR" altLang="en-US" sz="1000" dirty="0"/>
              <a:t>간단한 페이지 작성시에는 속도가 느려진다</a:t>
            </a:r>
            <a:r>
              <a:rPr lang="en-US" altLang="ko-KR" sz="1000" dirty="0"/>
              <a:t>.)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000" dirty="0"/>
              <a:t>Bootstrap - </a:t>
            </a:r>
            <a:r>
              <a:rPr lang="ko-KR" altLang="en-US" sz="1000" dirty="0"/>
              <a:t>장점</a:t>
            </a:r>
            <a:r>
              <a:rPr lang="en-US" altLang="ko-KR" sz="1000" dirty="0"/>
              <a:t>(</a:t>
            </a:r>
            <a:r>
              <a:rPr lang="ko-KR" altLang="en-US" sz="1000" dirty="0"/>
              <a:t>간단한 페이지 제작에 시간소모가 적다</a:t>
            </a:r>
            <a:r>
              <a:rPr lang="en-US" altLang="ko-KR" sz="1000" dirty="0"/>
              <a:t>.) </a:t>
            </a:r>
            <a:r>
              <a:rPr lang="ko-KR" altLang="en-US" sz="1000" dirty="0"/>
              <a:t>단점</a:t>
            </a:r>
            <a:r>
              <a:rPr lang="en-US" altLang="ko-KR" sz="1000" dirty="0"/>
              <a:t>(Angular</a:t>
            </a:r>
            <a:r>
              <a:rPr lang="ko-KR" altLang="en-US" sz="1000" dirty="0"/>
              <a:t>와 같이 사용할 때 일부 충돌이 일어난다</a:t>
            </a:r>
            <a:r>
              <a:rPr lang="en-US" altLang="ko-KR" sz="1000" dirty="0"/>
              <a:t>.- </a:t>
            </a:r>
            <a:endParaRPr lang="en-US" altLang="ko-KR" sz="1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</a:t>
            </a:r>
            <a:r>
              <a:rPr lang="ko-KR" altLang="en-US" sz="1000" dirty="0" smtClean="0"/>
              <a:t>대체하기 </a:t>
            </a:r>
            <a:r>
              <a:rPr lang="ko-KR" altLang="en-US" sz="1000" dirty="0"/>
              <a:t>위해 </a:t>
            </a:r>
            <a:r>
              <a:rPr lang="en-US" altLang="ko-KR" sz="1000" dirty="0"/>
              <a:t>Bootstrap UI </a:t>
            </a:r>
            <a:r>
              <a:rPr lang="ko-KR" altLang="en-US" sz="1000" dirty="0"/>
              <a:t>라는 프레임워크를 사용하여 해결함</a:t>
            </a:r>
            <a:r>
              <a:rPr lang="en-US" altLang="ko-KR" sz="1000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6834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rgbClr val="C00000">
              <a:alpha val="83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rgbClr val="C00000">
              <a:alpha val="83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451580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후</a:t>
            </a:r>
            <a:r>
              <a:rPr lang="ko-KR" altLang="en-US" sz="14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584" y="1347614"/>
            <a:ext cx="68082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000" dirty="0" err="1" smtClean="0"/>
              <a:t>JQeury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- </a:t>
            </a:r>
            <a:r>
              <a:rPr lang="ko-KR" altLang="en-US" sz="1000" dirty="0"/>
              <a:t>장점</a:t>
            </a:r>
            <a:r>
              <a:rPr lang="en-US" altLang="ko-KR" sz="1000" dirty="0"/>
              <a:t>(</a:t>
            </a:r>
            <a:r>
              <a:rPr lang="ko-KR" altLang="en-US" sz="1000" dirty="0"/>
              <a:t>프로세스와의 처리요구량이 적다</a:t>
            </a:r>
            <a:r>
              <a:rPr lang="en-US" altLang="ko-KR" sz="1000" dirty="0"/>
              <a:t>. </a:t>
            </a:r>
            <a:r>
              <a:rPr lang="ko-KR" altLang="en-US" sz="1000" dirty="0"/>
              <a:t>충돌이 적어 대부분의 </a:t>
            </a:r>
            <a:r>
              <a:rPr lang="ko-KR" altLang="en-US" sz="1000" dirty="0" err="1"/>
              <a:t>웹어플리케이션</a:t>
            </a:r>
            <a:r>
              <a:rPr lang="ko-KR" altLang="en-US" sz="1000" dirty="0"/>
              <a:t> 개발에 </a:t>
            </a:r>
            <a:r>
              <a:rPr lang="ko-KR" altLang="en-US" sz="1000" dirty="0" err="1"/>
              <a:t>사용가능하다</a:t>
            </a:r>
            <a:r>
              <a:rPr lang="en-US" altLang="ko-KR" sz="1000" dirty="0"/>
              <a:t>.) </a:t>
            </a:r>
            <a:endParaRPr lang="en-US" altLang="ko-KR" sz="1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000" dirty="0" smtClean="0"/>
              <a:t>단점</a:t>
            </a:r>
            <a:r>
              <a:rPr lang="en-US" altLang="ko-KR" sz="1000" dirty="0"/>
              <a:t>(</a:t>
            </a:r>
            <a:r>
              <a:rPr lang="en-US" altLang="ko-KR" sz="1000" dirty="0" err="1"/>
              <a:t>Angularjs</a:t>
            </a:r>
            <a:r>
              <a:rPr lang="ko-KR" altLang="en-US" sz="1000" dirty="0"/>
              <a:t>에 비해서 복잡한 </a:t>
            </a:r>
            <a:r>
              <a:rPr lang="ko-KR" altLang="en-US" sz="1000" dirty="0" err="1"/>
              <a:t>웹어플리케이션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개발시</a:t>
            </a:r>
            <a:r>
              <a:rPr lang="ko-KR" altLang="en-US" sz="1000" dirty="0"/>
              <a:t> 개발난이도가 올라가고 유지보수 관리가 힘들다</a:t>
            </a:r>
            <a:r>
              <a:rPr lang="en-US" altLang="ko-KR" sz="1000" dirty="0"/>
              <a:t>.)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000" dirty="0"/>
              <a:t>MYBATIS - </a:t>
            </a:r>
            <a:r>
              <a:rPr lang="ko-KR" altLang="en-US" sz="1000" dirty="0"/>
              <a:t>장점</a:t>
            </a:r>
            <a:r>
              <a:rPr lang="en-US" altLang="ko-KR" sz="1000" dirty="0"/>
              <a:t>(</a:t>
            </a:r>
            <a:r>
              <a:rPr lang="ko-KR" altLang="en-US" sz="1000" dirty="0"/>
              <a:t>개발난이도가 떨어지고 유지보수가 용이하다</a:t>
            </a:r>
            <a:r>
              <a:rPr lang="en-US" altLang="ko-KR" sz="1000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000" dirty="0"/>
              <a:t>JSP - JAVA</a:t>
            </a:r>
            <a:r>
              <a:rPr lang="ko-KR" altLang="en-US" sz="1000" dirty="0"/>
              <a:t>기반의 </a:t>
            </a:r>
            <a:r>
              <a:rPr lang="ko-KR" altLang="en-US" sz="1000" dirty="0" err="1"/>
              <a:t>웹어플리케이션</a:t>
            </a:r>
            <a:r>
              <a:rPr lang="ko-KR" altLang="en-US" sz="1000" dirty="0"/>
              <a:t> 개발을 하기 때문에 </a:t>
            </a:r>
            <a:r>
              <a:rPr lang="en-US" altLang="ko-KR" sz="1000" dirty="0"/>
              <a:t>JSP</a:t>
            </a:r>
            <a:r>
              <a:rPr lang="ko-KR" altLang="en-US" sz="1000" dirty="0"/>
              <a:t>사용했다</a:t>
            </a:r>
            <a:r>
              <a:rPr lang="en-US" altLang="ko-KR" sz="1000" dirty="0"/>
              <a:t>. 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000" dirty="0"/>
              <a:t>AJAX -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000" dirty="0"/>
              <a:t>JAVASCRIPT - </a:t>
            </a:r>
            <a:r>
              <a:rPr lang="ko-KR" altLang="en-US" sz="1000" dirty="0"/>
              <a:t>언어</a:t>
            </a:r>
            <a:r>
              <a:rPr lang="en-US" altLang="ko-KR" sz="1000" dirty="0"/>
              <a:t>?!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0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000" dirty="0"/>
              <a:t>장점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000" dirty="0"/>
              <a:t>1. </a:t>
            </a:r>
            <a:r>
              <a:rPr lang="ko-KR" altLang="en-US" sz="1000" dirty="0"/>
              <a:t>누구나 쉽게 </a:t>
            </a:r>
            <a:r>
              <a:rPr lang="ko-KR" altLang="en-US" sz="1000" dirty="0" err="1"/>
              <a:t>반응형을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제작할수있습니다</a:t>
            </a:r>
            <a:r>
              <a:rPr lang="en-US" altLang="ko-KR" sz="1000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000" dirty="0"/>
              <a:t>2. </a:t>
            </a:r>
            <a:r>
              <a:rPr lang="ko-KR" altLang="en-US" sz="1000" dirty="0"/>
              <a:t>조금의 시간만으로 </a:t>
            </a:r>
            <a:r>
              <a:rPr lang="ko-KR" altLang="en-US" sz="1000" dirty="0" err="1"/>
              <a:t>웹페이지를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있어보이게</a:t>
            </a:r>
            <a:r>
              <a:rPr lang="ko-KR" altLang="en-US" sz="1000" dirty="0"/>
              <a:t> 꾸밀 수 있습니다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8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39752" y="2130564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latin typeface="THE정고딕110" pitchFamily="18" charset="-127"/>
                <a:ea typeface="THE정고딕110" pitchFamily="18" charset="-127"/>
              </a:rPr>
              <a:t>감사합니</a:t>
            </a:r>
            <a:r>
              <a:rPr lang="ko-KR" altLang="en-US" sz="2800" spc="-150" dirty="0">
                <a:latin typeface="THE정고딕110" pitchFamily="18" charset="-127"/>
                <a:ea typeface="THE정고딕110" pitchFamily="18" charset="-127"/>
              </a:rPr>
              <a:t>다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00092" y="2120848"/>
            <a:ext cx="72008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87300" y="2012504"/>
            <a:ext cx="72008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08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개</a:t>
            </a:r>
            <a:r>
              <a:rPr lang="ko-KR" altLang="en-US" sz="14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48264" y="43850"/>
            <a:ext cx="218319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349355"/>
            <a:ext cx="596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우리에게 주어진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시간을 현명하게 보낼 수 있는 방법은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무엇일까요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48408" y="3110700"/>
            <a:ext cx="51924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/>
              <a:t>우린 아주 현명한 답을 찾았습니다</a:t>
            </a:r>
            <a:r>
              <a:rPr lang="en-US" altLang="ko-KR" sz="2500" dirty="0" smtClean="0"/>
              <a:t>.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417808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개</a:t>
            </a:r>
            <a:r>
              <a:rPr lang="ko-KR" altLang="en-US" sz="14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48264" y="43850"/>
            <a:ext cx="218319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607" y="1563638"/>
            <a:ext cx="264360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예약주문</a:t>
            </a:r>
            <a:r>
              <a:rPr lang="en-US" altLang="ko-KR" dirty="0" smtClean="0"/>
              <a:t>/</a:t>
            </a:r>
            <a:r>
              <a:rPr lang="ko-KR" altLang="en-US" dirty="0" smtClean="0"/>
              <a:t>결제 </a:t>
            </a:r>
            <a:r>
              <a:rPr lang="en-US" altLang="ko-KR" dirty="0" smtClean="0"/>
              <a:t>SYSTEM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2899" y="1563638"/>
            <a:ext cx="170751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WEB/APP </a:t>
            </a:r>
            <a:r>
              <a:rPr lang="ko-KR" altLang="en-US" dirty="0" smtClean="0"/>
              <a:t>방식</a:t>
            </a:r>
            <a:endParaRPr lang="ko-KR" altLang="en-US" dirty="0"/>
          </a:p>
        </p:txBody>
      </p:sp>
      <p:sp>
        <p:nvSpPr>
          <p:cNvPr id="6" name="덧셈 기호 5"/>
          <p:cNvSpPr/>
          <p:nvPr/>
        </p:nvSpPr>
        <p:spPr>
          <a:xfrm>
            <a:off x="3756115" y="1563638"/>
            <a:ext cx="400979" cy="369332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등호 6"/>
          <p:cNvSpPr/>
          <p:nvPr/>
        </p:nvSpPr>
        <p:spPr>
          <a:xfrm>
            <a:off x="6444208" y="1563638"/>
            <a:ext cx="1008112" cy="504056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4316" y="2715766"/>
            <a:ext cx="5184576" cy="86177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spc="-150" dirty="0" smtClean="0">
                <a:solidFill>
                  <a:srgbClr val="FF0000"/>
                </a:solidFill>
                <a:latin typeface="THE정고딕140" pitchFamily="18" charset="-127"/>
                <a:ea typeface="THE정고딕140" pitchFamily="18" charset="-127"/>
              </a:rPr>
              <a:t>Apple</a:t>
            </a:r>
          </a:p>
        </p:txBody>
      </p:sp>
    </p:spTree>
    <p:extLst>
      <p:ext uri="{BB962C8B-B14F-4D97-AF65-F5344CB8AC3E}">
        <p14:creationId xmlns:p14="http://schemas.microsoft.com/office/powerpoint/2010/main" val="390155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90313" y="4912549"/>
            <a:ext cx="8763373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-164554"/>
            <a:ext cx="720080" cy="1008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96" y="51470"/>
            <a:ext cx="129614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391765"/>
            <a:ext cx="129614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개</a:t>
            </a:r>
            <a:r>
              <a:rPr lang="ko-KR" altLang="en-US" sz="14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48264" y="43850"/>
            <a:ext cx="218319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OUTLINE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563638"/>
            <a:ext cx="2062666" cy="2349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491880" y="843558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관리자</a:t>
            </a:r>
            <a:r>
              <a:rPr lang="en-US" altLang="ko-KR" dirty="0" smtClean="0"/>
              <a:t>(ADMIN)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15636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사업자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1050" y="35437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사업자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7584" y="25537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사업자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>
            <a:off x="1704747" y="1748304"/>
            <a:ext cx="1211069" cy="6074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14" idx="3"/>
          </p:cNvCxnSpPr>
          <p:nvPr/>
        </p:nvCxnSpPr>
        <p:spPr>
          <a:xfrm>
            <a:off x="1704747" y="2738371"/>
            <a:ext cx="12110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2" idx="3"/>
          </p:cNvCxnSpPr>
          <p:nvPr/>
        </p:nvCxnSpPr>
        <p:spPr>
          <a:xfrm flipV="1">
            <a:off x="1698213" y="3147814"/>
            <a:ext cx="1217603" cy="5806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5868144" y="1748304"/>
            <a:ext cx="1512168" cy="303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08895" y="15636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이용</a:t>
            </a:r>
            <a:r>
              <a:rPr lang="ko-KR" altLang="en-US" dirty="0"/>
              <a:t>자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01280" y="25537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이용</a:t>
            </a:r>
            <a:r>
              <a:rPr lang="ko-KR" altLang="en-US" dirty="0"/>
              <a:t>자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08895" y="33591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이용</a:t>
            </a:r>
            <a:r>
              <a:rPr lang="ko-KR" altLang="en-US" dirty="0"/>
              <a:t>자</a:t>
            </a:r>
          </a:p>
        </p:txBody>
      </p:sp>
      <p:cxnSp>
        <p:nvCxnSpPr>
          <p:cNvPr id="27" name="직선 화살표 연결선 26"/>
          <p:cNvCxnSpPr>
            <a:stCxn id="24" idx="1"/>
          </p:cNvCxnSpPr>
          <p:nvPr/>
        </p:nvCxnSpPr>
        <p:spPr>
          <a:xfrm flipH="1">
            <a:off x="5868144" y="2738371"/>
            <a:ext cx="17331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5" idx="1"/>
          </p:cNvCxnSpPr>
          <p:nvPr/>
        </p:nvCxnSpPr>
        <p:spPr>
          <a:xfrm flipH="1" flipV="1">
            <a:off x="5868144" y="3219822"/>
            <a:ext cx="1740751" cy="323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923928" y="2738371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Apple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076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1880" y="1792436"/>
            <a:ext cx="2232248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THE정고딕110" pitchFamily="18" charset="-127"/>
                <a:ea typeface="THE정고딕110" pitchFamily="18" charset="-127"/>
              </a:rPr>
              <a:t>02</a:t>
            </a:r>
            <a:endParaRPr lang="ko-KR" altLang="en-US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PROGRAM STRUCTURE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399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5496" y="-164554"/>
            <a:ext cx="1296576" cy="1053280"/>
            <a:chOff x="35496" y="-164554"/>
            <a:chExt cx="1296576" cy="1053280"/>
          </a:xfrm>
        </p:grpSpPr>
        <p:sp>
          <p:nvSpPr>
            <p:cNvPr id="16" name="직사각형 15"/>
            <p:cNvSpPr/>
            <p:nvPr/>
          </p:nvSpPr>
          <p:spPr>
            <a:xfrm>
              <a:off x="323528" y="-164554"/>
              <a:ext cx="720080" cy="100811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496" y="51470"/>
              <a:ext cx="1296144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02</a:t>
              </a:r>
              <a:endParaRPr lang="ko-KR" altLang="en-US" sz="20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928" y="365506"/>
              <a:ext cx="1296144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프로그램</a:t>
              </a:r>
              <a:endParaRPr lang="en-US" altLang="ko-KR" sz="14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구</a:t>
              </a:r>
              <a:r>
                <a:rPr lang="ko-KR" altLang="en-US" sz="1400" dirty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성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54" y="627116"/>
            <a:ext cx="7315793" cy="44350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59832" y="1203598"/>
            <a:ext cx="54252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MVC </a:t>
            </a:r>
            <a:r>
              <a:rPr lang="ko-KR" altLang="en-US" dirty="0" smtClean="0"/>
              <a:t>형태로 프로젝트 진행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Controller : </a:t>
            </a:r>
            <a:r>
              <a:rPr lang="ko-KR" altLang="en-US" dirty="0" smtClean="0"/>
              <a:t>각각의 사용자의 입력 및 흐름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제어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Dao : </a:t>
            </a:r>
            <a:r>
              <a:rPr lang="ko-KR" altLang="en-US" dirty="0" smtClean="0"/>
              <a:t>각각의 </a:t>
            </a:r>
            <a:r>
              <a:rPr lang="en-US" altLang="ko-KR" dirty="0" smtClean="0"/>
              <a:t>Service</a:t>
            </a:r>
            <a:r>
              <a:rPr lang="ko-KR" altLang="en-US" dirty="0" smtClean="0"/>
              <a:t>로</a:t>
            </a: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요청 받아 해당 함수</a:t>
            </a:r>
            <a:r>
              <a:rPr lang="ko-KR" altLang="en-US" dirty="0"/>
              <a:t>를</a:t>
            </a:r>
            <a:r>
              <a:rPr lang="ko-KR" altLang="en-US" dirty="0" smtClean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수행 후 리턴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Model : Database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Table</a:t>
            </a:r>
            <a:r>
              <a:rPr lang="ko-KR" altLang="en-US" dirty="0" smtClean="0"/>
              <a:t>과 대응되는 공간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284352" y="339502"/>
            <a:ext cx="7694054" cy="45719"/>
          </a:xfrm>
          <a:prstGeom prst="round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948264" y="43850"/>
            <a:ext cx="218319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Program Structure</a:t>
            </a:r>
          </a:p>
        </p:txBody>
      </p:sp>
    </p:spTree>
    <p:extLst>
      <p:ext uri="{BB962C8B-B14F-4D97-AF65-F5344CB8AC3E}">
        <p14:creationId xmlns:p14="http://schemas.microsoft.com/office/powerpoint/2010/main" val="129888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699</Words>
  <Application>Microsoft Office PowerPoint</Application>
  <PresentationFormat>화면 슬라이드 쇼(16:9)</PresentationFormat>
  <Paragraphs>289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Arial</vt:lpstr>
      <vt:lpstr>THE정고딕140</vt:lpstr>
      <vt:lpstr>THE정고딕110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black</cp:lastModifiedBy>
  <cp:revision>50</cp:revision>
  <dcterms:created xsi:type="dcterms:W3CDTF">2006-10-05T04:04:58Z</dcterms:created>
  <dcterms:modified xsi:type="dcterms:W3CDTF">2015-06-10T06:42:22Z</dcterms:modified>
</cp:coreProperties>
</file>